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5" r:id="rId7"/>
    <p:sldId id="269" r:id="rId8"/>
    <p:sldId id="270" r:id="rId9"/>
    <p:sldId id="26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01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a1d8da0e3ba24733a53ef7e62ef84b2b%40thread.tacv2/1634541867627?context=%7b%22Tid%22%3a%22d0da435b-a7e7-4d74-a4ae-f72cf8f3b2db%22%2c%22Oid%22%3a%220a266ffd-52d7-47de-a5c1-9270f09c9ee2%22%7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.gontarz@pollub.pl" TargetMode="External"/><Relationship Id="rId2" Type="http://schemas.openxmlformats.org/officeDocument/2006/relationships/hyperlink" Target="mailto:kawalec@agh.edu.p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wojciech.presz@pw.edu.p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wojciech.presz@pw.edu.pl" TargetMode="External"/><Relationship Id="rId2" Type="http://schemas.openxmlformats.org/officeDocument/2006/relationships/hyperlink" Target="https://www.wip.pw.edu.pl/zop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80160" y="1347879"/>
            <a:ext cx="8971258" cy="2098226"/>
          </a:xfrm>
        </p:spPr>
        <p:txBody>
          <a:bodyPr/>
          <a:lstStyle/>
          <a:p>
            <a:r>
              <a:rPr lang="pl-PL" b="1" dirty="0"/>
              <a:t>Sekcja Procesów Technologicznych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587732" y="3604046"/>
            <a:ext cx="94183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Głównym obszarem zainteresowania Sekcji jest szeroko pojęty obszar przetwarzania materiałów metalowych. Obejmuje wszystkie technologie w trakcie, których dochodzi do zmiany kształtów oraz właściwości fizycznych lub chemicznych poszczególnych elementów, z uwzględnieniem odziaływania ciepłem. Procesy technologiczne razem z czynnościami pomocniczymi stanowią proces produkcyjny, w wyniku którego otrzymywany jest finalny produkt, dlatego Sekcja będzie kładła mocny nacisk na współpracę z przemysłem.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18 </a:t>
            </a:r>
            <a:r>
              <a:rPr lang="pl-PL" dirty="0" smtClean="0"/>
              <a:t>listopad 2021 r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7868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71848" y="290945"/>
            <a:ext cx="9601200" cy="5685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Następne spotkanie sekcji ma się odbyć dnia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listopada o godzinie 13 na platformie </a:t>
            </a:r>
            <a:r>
              <a:rPr lang="pl-PL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spotkania: 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Ogłoszone wyniki na najlepszą pracę doktorską.  </a:t>
            </a:r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 inż. Łukasz Szymański przedstawi swoją pracę doktorską pt. "Warstwy kompozytowe wytwarzane in situ w odlewach na bazie stopów Fe"; </a:t>
            </a:r>
            <a:r>
              <a:rPr lang="pl-PL" sz="1800">
                <a:latin typeface="Times New Roman" panose="02020603050405020304" pitchFamily="18" charset="0"/>
                <a:cs typeface="Times New Roman" panose="02020603050405020304" pitchFamily="18" charset="0"/>
              </a:rPr>
              <a:t>Akademia </a:t>
            </a:r>
            <a:r>
              <a:rPr lang="pl-PL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Górniczo-Hutnicza”.</a:t>
            </a:r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Kwestie bieżące działania Sekcji (artykuły przeglądowe, terminy spotkań itp.)</a:t>
            </a:r>
          </a:p>
          <a:p>
            <a:pPr marL="0" indent="0">
              <a:buNone/>
            </a:pP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Link </a:t>
            </a:r>
          </a:p>
          <a:p>
            <a:pPr marL="0" indent="0">
              <a:buNone/>
            </a:pP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://teams.microsoft.com/l/meetup-join/19%3aa1d8da0e3ba24733a53ef7e62ef84b2b%40thread.tacv2/1634541867627?context=%7b%22Tid%22%3a%22d0da435b-a7e7-4d74-a4ae-f72cf8f3b2db%22%2c%22Oid%22%3a%220a266ffd-52d7-47de-a5c1-9270f09c9ee2%22%7d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994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416" y="924573"/>
            <a:ext cx="5301442" cy="5604382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3408218" y="307571"/>
            <a:ext cx="3050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osobowy sekcji </a:t>
            </a:r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6558742" y="2028305"/>
            <a:ext cx="52702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Akademia Górniczo-Hutnicza - 10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Sieć Badawcza Łukasiewicz - 7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Śląska - 5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 Metalurgii i Inżynierii Materiałowej PAN  - 4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Warszawska - 4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Lubelska - 2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Rzeszowska - 2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Wrocławska - 2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Ferro-Term Sp. z o.o. - 1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Częstochowska - 1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 Podstawowych Problemów Techniki PAN - 1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Politechnika Krakowska - 1 </a:t>
            </a:r>
          </a:p>
        </p:txBody>
      </p:sp>
    </p:spTree>
    <p:extLst>
      <p:ext uri="{BB962C8B-B14F-4D97-AF65-F5344CB8AC3E}">
        <p14:creationId xmlns:p14="http://schemas.microsoft.com/office/powerpoint/2010/main" val="32381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5567656" y="1083734"/>
            <a:ext cx="868125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ds. 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odlewnictwa – prof. Marcin Górny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ds. przeróbki 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plastycznej – prof. Łukasz Madej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048118" y="329916"/>
            <a:ext cx="8324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ramach Sekcji Procesów Technologicznych działają zespoły</a:t>
            </a:r>
          </a:p>
        </p:txBody>
      </p:sp>
      <p:sp>
        <p:nvSpPr>
          <p:cNvPr id="2" name="Prostokąt 1"/>
          <p:cNvSpPr/>
          <p:nvPr/>
        </p:nvSpPr>
        <p:spPr>
          <a:xfrm>
            <a:off x="1048118" y="3151413"/>
            <a:ext cx="4447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Strona internetowa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www.sppp.agh.edu.pl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78B8C5A-A469-4EA3-8860-301256793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429" y="2083291"/>
            <a:ext cx="5845061" cy="446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6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322236" y="-124691"/>
            <a:ext cx="2964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Działalność naukowa</a:t>
            </a:r>
          </a:p>
        </p:txBody>
      </p:sp>
      <p:sp>
        <p:nvSpPr>
          <p:cNvPr id="5" name="Prostokąt 4"/>
          <p:cNvSpPr/>
          <p:nvPr/>
        </p:nvSpPr>
        <p:spPr>
          <a:xfrm>
            <a:off x="858444" y="195658"/>
            <a:ext cx="106679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Nagroda Sekcji Procesów Technologicznych za wyróżniającą się rozprawę doktorską związaną z rozwojem szeroko pojętych procesów technologicznych. </a:t>
            </a:r>
          </a:p>
          <a:p>
            <a:r>
              <a:rPr lang="pl-PL" sz="1600" b="1" dirty="0"/>
              <a:t>Wnioski z obszaru technologii odlewniczych oceniane są przez Komisję w składzie:</a:t>
            </a:r>
            <a:endParaRPr lang="pl-PL" sz="1600" dirty="0"/>
          </a:p>
          <a:p>
            <a:pPr lvl="0"/>
            <a:r>
              <a:rPr lang="pl-PL" sz="1600" b="1" dirty="0"/>
              <a:t>Dr hab. inż. Magdalena </a:t>
            </a:r>
            <a:r>
              <a:rPr lang="pl-PL" sz="1600" b="1" dirty="0" smtClean="0"/>
              <a:t>Kawalec, prof. </a:t>
            </a:r>
            <a:r>
              <a:rPr lang="pl-PL" sz="1600" b="1" dirty="0"/>
              <a:t>– Akademia Górniczo-Hutnicza – przewodnicząca – </a:t>
            </a:r>
            <a:r>
              <a:rPr lang="pl-PL" sz="1600" b="1" u="sng" dirty="0">
                <a:hlinkClick r:id="rId2"/>
              </a:rPr>
              <a:t>kawalec@agh.edu.pl</a:t>
            </a:r>
            <a:r>
              <a:rPr lang="pl-PL" sz="1600" b="1" dirty="0"/>
              <a:t>,</a:t>
            </a:r>
            <a:endParaRPr lang="pl-PL" sz="1600" dirty="0"/>
          </a:p>
          <a:p>
            <a:pPr lvl="0"/>
            <a:r>
              <a:rPr lang="pl-PL" sz="1600" dirty="0"/>
              <a:t>Prof. dr hab. inż. Mirosław Cholewa – Politechnika Śląska,</a:t>
            </a:r>
          </a:p>
          <a:p>
            <a:pPr lvl="0"/>
            <a:r>
              <a:rPr lang="pl-PL" sz="1600" dirty="0"/>
              <a:t>Prof. dr hab. inż. Bogdan Garbarz – Sieć Badawcza Łukasiewicz – Instytut Metalurgii Żelaza,</a:t>
            </a:r>
          </a:p>
          <a:p>
            <a:pPr lvl="0"/>
            <a:r>
              <a:rPr lang="pl-PL" sz="1600" dirty="0"/>
              <a:t>Prof. dr hab. inż. Sebastian Mróz – Politechnika Częstochowska,</a:t>
            </a:r>
          </a:p>
          <a:p>
            <a:pPr lvl="0"/>
            <a:r>
              <a:rPr lang="pl-PL" sz="1600" dirty="0"/>
              <a:t>Prof. dr hab. inż. Jerzy Sobczak – Akademia Górniczo-Hutnicza,</a:t>
            </a:r>
          </a:p>
          <a:p>
            <a:pPr lvl="0"/>
            <a:r>
              <a:rPr lang="pl-PL" sz="1600" dirty="0"/>
              <a:t>Dr hab. inż. Dawid </a:t>
            </a:r>
            <a:r>
              <a:rPr lang="pl-PL" sz="1600" dirty="0" smtClean="0"/>
              <a:t>Myszka, prof.</a:t>
            </a:r>
            <a:r>
              <a:rPr lang="pl-PL" sz="1600" dirty="0"/>
              <a:t> – Politechnika Warszawska,</a:t>
            </a:r>
          </a:p>
          <a:p>
            <a:pPr lvl="0"/>
            <a:r>
              <a:rPr lang="pl-PL" sz="1600" dirty="0"/>
              <a:t>Dr hab. inż. Zenon </a:t>
            </a:r>
            <a:r>
              <a:rPr lang="pl-PL" sz="1600" dirty="0" err="1" smtClean="0"/>
              <a:t>Pirowski</a:t>
            </a:r>
            <a:r>
              <a:rPr lang="pl-PL" sz="1600" dirty="0" smtClean="0"/>
              <a:t>, prof.</a:t>
            </a:r>
            <a:r>
              <a:rPr lang="pl-PL" sz="1600" dirty="0"/>
              <a:t> – Sieć Badawcza Łukasiewicz – Krakowski Instytut Technologiczny.</a:t>
            </a:r>
          </a:p>
          <a:p>
            <a:endParaRPr lang="pl-PL" sz="1600" b="1" dirty="0" smtClean="0"/>
          </a:p>
          <a:p>
            <a:r>
              <a:rPr lang="pl-PL" sz="1600" b="1" dirty="0" smtClean="0"/>
              <a:t>Wnioski </a:t>
            </a:r>
            <a:r>
              <a:rPr lang="pl-PL" sz="1600" b="1" dirty="0"/>
              <a:t>z obszaru technologii przeróbki plastycznej metali oceniane są przez Komisję w składzie:</a:t>
            </a:r>
            <a:endParaRPr lang="pl-PL" sz="1600" dirty="0"/>
          </a:p>
          <a:p>
            <a:pPr lvl="0"/>
            <a:r>
              <a:rPr lang="pl-PL" sz="1600" b="1" dirty="0"/>
              <a:t>Prof. dr hab. inż. Andrzej Gontarz – Politechnika Lubelska – przewodniczący – </a:t>
            </a:r>
            <a:r>
              <a:rPr lang="pl-PL" sz="1600" b="1" u="sng" dirty="0">
                <a:hlinkClick r:id="rId3"/>
              </a:rPr>
              <a:t>a.gontarz@pollub.pl</a:t>
            </a:r>
            <a:r>
              <a:rPr lang="pl-PL" sz="1600" b="1" dirty="0"/>
              <a:t>,</a:t>
            </a:r>
            <a:endParaRPr lang="pl-PL" sz="1600" dirty="0"/>
          </a:p>
          <a:p>
            <a:pPr lvl="0"/>
            <a:r>
              <a:rPr lang="pl-PL" sz="1600" dirty="0"/>
              <a:t>Prof. dr hab. inż. Adam Grajcar – Politechnika Śląska,</a:t>
            </a:r>
          </a:p>
          <a:p>
            <a:pPr lvl="0"/>
            <a:r>
              <a:rPr lang="pl-PL" sz="1600" dirty="0"/>
              <a:t>Prof. dr hab. inż. Sebastian Mróz – Politechnika Częstochowska,</a:t>
            </a:r>
          </a:p>
          <a:p>
            <a:pPr lvl="0"/>
            <a:r>
              <a:rPr lang="pl-PL" sz="1600" dirty="0"/>
              <a:t>Prof. dr hab. inż. Henryk Paul – Instytut Metalurgii i Inżynierii Materiałowej PAN,</a:t>
            </a:r>
          </a:p>
          <a:p>
            <a:pPr lvl="0"/>
            <a:r>
              <a:rPr lang="pl-PL" sz="1600" dirty="0"/>
              <a:t>Dr hab. inż. Wacław </a:t>
            </a:r>
            <a:r>
              <a:rPr lang="pl-PL" sz="1600" dirty="0" smtClean="0"/>
              <a:t>Muzykiewicz, prof. </a:t>
            </a:r>
            <a:r>
              <a:rPr lang="pl-PL" sz="1600" dirty="0"/>
              <a:t>– Akademia Górniczo-Hutnicza,</a:t>
            </a:r>
          </a:p>
          <a:p>
            <a:pPr lvl="0"/>
            <a:r>
              <a:rPr lang="pl-PL" sz="1600" dirty="0"/>
              <a:t>Dr hab. inż. Wojciech </a:t>
            </a:r>
            <a:r>
              <a:rPr lang="pl-PL" sz="1600" dirty="0" err="1" smtClean="0"/>
              <a:t>Presz</a:t>
            </a:r>
            <a:r>
              <a:rPr lang="pl-PL" sz="1600" dirty="0" smtClean="0"/>
              <a:t>, prof. </a:t>
            </a:r>
            <a:r>
              <a:rPr lang="pl-PL" sz="1600" dirty="0"/>
              <a:t>– Politechnika Warszawska,</a:t>
            </a:r>
          </a:p>
          <a:p>
            <a:pPr lvl="0"/>
            <a:r>
              <a:rPr lang="pl-PL" sz="1600" dirty="0"/>
              <a:t>Dr inż. Jacek Borowski – Instytut Obróbki Plastycznej.</a:t>
            </a:r>
          </a:p>
          <a:p>
            <a:r>
              <a:rPr lang="pl-PL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</a:t>
            </a:r>
            <a:r>
              <a:rPr lang="pl-PL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  <a:p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Prace powinny </a:t>
            </a:r>
            <a:r>
              <a:rPr lang="pl-PL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być przesłane </a:t>
            </a: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przewodniczących zespołów do dnia 31 lipca.</a:t>
            </a:r>
          </a:p>
          <a:p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Komisja powinna ocenić wnioski do 30 września. </a:t>
            </a:r>
          </a:p>
          <a:p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Nagrodzone doktoraty uzyskują: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Dyplom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Możliwość wygłoszenia </a:t>
            </a:r>
            <a:r>
              <a:rPr lang="pl-PL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referatu plenarnego na spotkaniach sekcji </a:t>
            </a:r>
            <a:endParaRPr lang="pl-PL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82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937951" y="1402002"/>
            <a:ext cx="1087304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ds. odlewnictwa </a:t>
            </a:r>
            <a:endParaRPr lang="pl-PL" dirty="0"/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inż. Rafał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Dojka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"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Reoxidation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mould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Politechnika Śląska; promotor: dr hab. inż. Jan Jezierski, prof. PŚ;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inż. Łukasz Szymański; "Warstwy kompozytowe wytwarzane in situ w odlewach na bazie stopów Fe"; Akademia Górniczo-Hutnicza; promotor prof. dr hab. inż. Jerzy Sobczak;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ds. przeróbki plastycznej </a:t>
            </a:r>
          </a:p>
          <a:p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inż. Remigiusz </a:t>
            </a:r>
            <a:r>
              <a:rPr lang="pl-PL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Błoniarz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„Wpływ rozdrobnienia mikrostruktury na własności mechaniczne stali </a:t>
            </a:r>
            <a:r>
              <a:rPr lang="pl-PL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mikrostopowych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odkształcanych w warunkach obciążeń dynamicznych”, Akademia Górniczo-Hutnicza, promotor prof. dr hab. inż. Janusz Majta 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85948" y="274012"/>
            <a:ext cx="10377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Nagroda Sekcji Procesów Technologicznych za wyróżniającą się rozprawę doktorską związaną z rozwojem szeroko pojętych procesów </a:t>
            </a:r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technologicznych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roku 2021</a:t>
            </a:r>
            <a:endParaRPr lang="pl-PL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032772" y="92034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2555592" y="3166641"/>
            <a:ext cx="184731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937951" y="3917666"/>
            <a:ext cx="10733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2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59579" y="712004"/>
            <a:ext cx="10972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Obecnie w </a:t>
            </a:r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przygotowaniu zaległe:</a:t>
            </a:r>
            <a:endParaRPr lang="pl-PL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metallic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materials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aktualny opiekun dr hab. inż. Krzysztof Muszka, prof. AGH.</a:t>
            </a:r>
          </a:p>
          <a:p>
            <a:pPr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Strukturalne aspekty kształtowania materiałów w procesach przeróbki plastycznej – aktualny opiekun dr hab. inż. Magdalena Jabłońska, prof. PŚ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b="1" dirty="0" smtClean="0">
                <a:solidFill>
                  <a:srgbClr val="10A0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Nowy zgłoszony</a:t>
            </a:r>
          </a:p>
          <a:p>
            <a:r>
              <a:rPr lang="pl-PL" b="1" dirty="0" smtClean="0">
                <a:solidFill>
                  <a:srgbClr val="10A0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10A0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l-PL" dirty="0" err="1" smtClean="0">
                <a:solidFill>
                  <a:srgbClr val="10A0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ecent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microforming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– osoby, które chciałbym uczestniczyć w jego przygotowaniu bardzo proszę o kontakt z dr hab. inż. Wojciechem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Preszem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prof.  – Politechnika Warszawska,</a:t>
            </a:r>
            <a:r>
              <a:rPr lang="pl-PL" dirty="0"/>
              <a:t> </a:t>
            </a:r>
            <a:r>
              <a:rPr lang="pl-PL" dirty="0" smtClean="0">
                <a:hlinkClick r:id="rId2"/>
              </a:rPr>
              <a:t>wojciech.presz@pw.edu.pl</a:t>
            </a:r>
            <a:endParaRPr lang="pl-PL" dirty="0" smtClean="0"/>
          </a:p>
          <a:p>
            <a:r>
              <a:rPr lang="pl-PL" dirty="0" smtClean="0"/>
              <a:t>2. </a:t>
            </a:r>
            <a:r>
              <a:rPr lang="pl-PL" dirty="0" err="1" smtClean="0"/>
              <a:t>Latest</a:t>
            </a:r>
            <a:r>
              <a:rPr lang="pl-PL" dirty="0" smtClean="0"/>
              <a:t> </a:t>
            </a:r>
            <a:r>
              <a:rPr lang="pl-PL" dirty="0" err="1"/>
              <a:t>advances</a:t>
            </a:r>
            <a:r>
              <a:rPr lang="pl-PL" dirty="0"/>
              <a:t> in </a:t>
            </a:r>
            <a:r>
              <a:rPr lang="pl-PL" dirty="0" err="1"/>
              <a:t>extrusion</a:t>
            </a:r>
            <a:r>
              <a:rPr lang="pl-PL" dirty="0"/>
              <a:t> </a:t>
            </a:r>
            <a:r>
              <a:rPr lang="pl-PL" dirty="0" err="1"/>
              <a:t>processes</a:t>
            </a:r>
            <a:r>
              <a:rPr lang="pl-PL" dirty="0"/>
              <a:t> of </a:t>
            </a:r>
            <a:r>
              <a:rPr lang="pl-PL" dirty="0" err="1"/>
              <a:t>metals</a:t>
            </a:r>
            <a:r>
              <a:rPr lang="pl-PL" dirty="0"/>
              <a:t> and </a:t>
            </a:r>
            <a:r>
              <a:rPr lang="pl-PL" dirty="0" err="1" smtClean="0"/>
              <a:t>alloys</a:t>
            </a:r>
            <a:r>
              <a:rPr lang="pl-PL" dirty="0" smtClean="0"/>
              <a:t>, Najnowsze </a:t>
            </a:r>
            <a:r>
              <a:rPr lang="pl-PL" dirty="0"/>
              <a:t>osiągnięcia w procesach </a:t>
            </a:r>
            <a:r>
              <a:rPr lang="pl-PL" dirty="0" smtClean="0"/>
              <a:t>wyciskania metali i stopów, dr hab. inż. Dariusz Leśniak</a:t>
            </a:r>
            <a:endParaRPr lang="pl-PL" dirty="0"/>
          </a:p>
          <a:p>
            <a:endParaRPr lang="pl-PL" dirty="0"/>
          </a:p>
          <a:p>
            <a:endParaRPr lang="pl-PL" b="1" dirty="0" smtClean="0">
              <a:solidFill>
                <a:srgbClr val="10A0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10A0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10A0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859579" y="63593"/>
            <a:ext cx="1097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Opracowanie artykułów przeglądowych integrujących środowisko:</a:t>
            </a:r>
            <a:r>
              <a:rPr lang="en-AU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859579" y="3792719"/>
            <a:ext cx="113324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i="1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Założenia 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publikacji przeglądowych Sekcji: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Interdyscyplinarne artykuły.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Integracja różnych ośrodków ale 8 osób maksymalnie.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artykuły rocznie, jeżeli jest więcej propozycji na podstawie prezentacji sekcja dokonuje wyboru 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spotkaniach sekcji (zespołów) po pół roku od rozpoczęcia przygotowania powinien być omówiony postęp artykułów.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rok na przygotowanie i wydanie publikacji. </a:t>
            </a:r>
          </a:p>
        </p:txBody>
      </p:sp>
    </p:spTree>
    <p:extLst>
      <p:ext uri="{BB962C8B-B14F-4D97-AF65-F5344CB8AC3E}">
        <p14:creationId xmlns:p14="http://schemas.microsoft.com/office/powerpoint/2010/main" val="123082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185948" y="451396"/>
            <a:ext cx="92465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err="1">
                <a:latin typeface="Arial" panose="020B0604020202020204" pitchFamily="34" charset="0"/>
              </a:rPr>
              <a:t>Latest</a:t>
            </a:r>
            <a:r>
              <a:rPr lang="pl-PL" dirty="0">
                <a:latin typeface="Arial" panose="020B0604020202020204" pitchFamily="34" charset="0"/>
              </a:rPr>
              <a:t> </a:t>
            </a:r>
            <a:r>
              <a:rPr lang="pl-PL" dirty="0" err="1">
                <a:latin typeface="Arial" panose="020B0604020202020204" pitchFamily="34" charset="0"/>
              </a:rPr>
              <a:t>advances</a:t>
            </a:r>
            <a:r>
              <a:rPr lang="pl-PL" dirty="0">
                <a:latin typeface="Arial" panose="020B0604020202020204" pitchFamily="34" charset="0"/>
              </a:rPr>
              <a:t> in </a:t>
            </a:r>
            <a:r>
              <a:rPr lang="pl-PL" dirty="0" err="1">
                <a:latin typeface="Arial" panose="020B0604020202020204" pitchFamily="34" charset="0"/>
              </a:rPr>
              <a:t>extrusion</a:t>
            </a:r>
            <a:r>
              <a:rPr lang="pl-PL" dirty="0">
                <a:latin typeface="Arial" panose="020B0604020202020204" pitchFamily="34" charset="0"/>
              </a:rPr>
              <a:t> </a:t>
            </a:r>
            <a:r>
              <a:rPr lang="pl-PL" dirty="0" err="1">
                <a:latin typeface="Arial" panose="020B0604020202020204" pitchFamily="34" charset="0"/>
              </a:rPr>
              <a:t>processes</a:t>
            </a:r>
            <a:r>
              <a:rPr lang="pl-PL" dirty="0">
                <a:latin typeface="Arial" panose="020B0604020202020204" pitchFamily="34" charset="0"/>
              </a:rPr>
              <a:t> of </a:t>
            </a:r>
            <a:r>
              <a:rPr lang="pl-PL" dirty="0" err="1">
                <a:latin typeface="Arial" panose="020B0604020202020204" pitchFamily="34" charset="0"/>
              </a:rPr>
              <a:t>metals</a:t>
            </a:r>
            <a:r>
              <a:rPr lang="pl-PL" dirty="0">
                <a:latin typeface="Arial" panose="020B0604020202020204" pitchFamily="34" charset="0"/>
              </a:rPr>
              <a:t> and </a:t>
            </a:r>
            <a:r>
              <a:rPr lang="pl-PL" dirty="0" err="1">
                <a:latin typeface="Arial" panose="020B0604020202020204" pitchFamily="34" charset="0"/>
              </a:rPr>
              <a:t>alloys</a:t>
            </a:r>
            <a:r>
              <a:rPr lang="pl-PL" dirty="0">
                <a:latin typeface="Arial" panose="020B0604020202020204" pitchFamily="34" charset="0"/>
              </a:rPr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Najnowsze osiągnięcia w procesach wyciskania metali i stopów 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859579" y="63593"/>
            <a:ext cx="1097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Opracowanie artykułów przeglądowych integrujących środowisko:</a:t>
            </a:r>
            <a:r>
              <a:rPr lang="en-AU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185948" y="1183882"/>
            <a:ext cx="1361347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Arial" panose="020B0604020202020204" pitchFamily="34" charset="0"/>
              </a:rPr>
              <a:t>Plan publikacji: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1.</a:t>
            </a:r>
            <a:r>
              <a:rPr lang="pl-PL" dirty="0">
                <a:latin typeface="Courier New" panose="02070309020205020404" pitchFamily="49" charset="0"/>
              </a:rPr>
              <a:t> </a:t>
            </a:r>
            <a:r>
              <a:rPr lang="pl-PL" dirty="0">
                <a:latin typeface="Arial" panose="020B0604020202020204" pitchFamily="34" charset="0"/>
              </a:rPr>
              <a:t>Wstęp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2.</a:t>
            </a:r>
            <a:r>
              <a:rPr lang="pl-PL" dirty="0">
                <a:latin typeface="Courier New" panose="02070309020205020404" pitchFamily="49" charset="0"/>
              </a:rPr>
              <a:t> </a:t>
            </a:r>
            <a:r>
              <a:rPr lang="pl-PL" dirty="0">
                <a:latin typeface="Arial" panose="020B0604020202020204" pitchFamily="34" charset="0"/>
              </a:rPr>
              <a:t>Wsad do wyciskania/własności mechaniczne wyrobu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3.</a:t>
            </a:r>
            <a:r>
              <a:rPr lang="pl-PL" dirty="0">
                <a:latin typeface="Courier New" panose="02070309020205020404" pitchFamily="49" charset="0"/>
              </a:rPr>
              <a:t> </a:t>
            </a:r>
            <a:r>
              <a:rPr lang="pl-PL" dirty="0">
                <a:latin typeface="Arial" panose="020B0604020202020204" pitchFamily="34" charset="0"/>
              </a:rPr>
              <a:t>Narzędzia/konstrukcja i żywotność matryc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4.</a:t>
            </a:r>
            <a:r>
              <a:rPr lang="pl-PL" dirty="0">
                <a:latin typeface="Courier New" panose="02070309020205020404" pitchFamily="49" charset="0"/>
              </a:rPr>
              <a:t> </a:t>
            </a:r>
            <a:r>
              <a:rPr lang="pl-PL" dirty="0">
                <a:latin typeface="Arial" panose="020B0604020202020204" pitchFamily="34" charset="0"/>
              </a:rPr>
              <a:t>Proces/parametry technologiczne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5.</a:t>
            </a:r>
            <a:r>
              <a:rPr lang="pl-PL" dirty="0">
                <a:latin typeface="Courier New" panose="02070309020205020404" pitchFamily="49" charset="0"/>
              </a:rPr>
              <a:t> </a:t>
            </a:r>
            <a:r>
              <a:rPr lang="pl-PL" dirty="0">
                <a:latin typeface="Arial" panose="020B0604020202020204" pitchFamily="34" charset="0"/>
              </a:rPr>
              <a:t>Podsumowanie/kierunki rozwojowe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6.</a:t>
            </a:r>
            <a:r>
              <a:rPr lang="pl-PL" dirty="0">
                <a:latin typeface="Courier New" panose="02070309020205020404" pitchFamily="49" charset="0"/>
              </a:rPr>
              <a:t> </a:t>
            </a:r>
            <a:r>
              <a:rPr lang="pl-PL" dirty="0">
                <a:latin typeface="Arial" panose="020B0604020202020204" pitchFamily="34" charset="0"/>
              </a:rPr>
              <a:t>Literatura </a:t>
            </a:r>
            <a:endParaRPr lang="pl-PL" dirty="0" smtClean="0">
              <a:latin typeface="Arial" panose="020B0604020202020204" pitchFamily="34" charset="0"/>
            </a:endParaRPr>
          </a:p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4112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147157" y="283015"/>
            <a:ext cx="1136349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Arial" panose="020B0604020202020204" pitchFamily="34" charset="0"/>
              </a:rPr>
              <a:t>W rozdziałach 2-4 przegląd pozycji literaturowych z ostatnich 5 lat + badania własne (mogą być nie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publikowane). Proponuję aby na każdy punkt (od 1.1 do 3.4 – w sumie 10 obszarów badawczych)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przypadło 6-7 pozycji literaturowych + badania własne. Sumarycznie artykuł przeglądowy będzie wtedy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liczyć ok. 60-70 pozycji literaturowych. W przypadku obszaru badawczego do którego jest przypisanych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kilka osób proszę o konsultację prac między sobą. W przypadku konieczności publikacji rysunku,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zdjęcia, wykresu, tabeli, itp. z innych artykułów należy uzyskać zgodę czasopisma w którym został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opublikowany artykuł. Proszę zamieszczać grafiki własne/skany z innych publikacji w wysokiej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rozdzielczości najlepiej min. 600 </a:t>
            </a:r>
            <a:r>
              <a:rPr lang="pl-PL" dirty="0" err="1">
                <a:latin typeface="Arial" panose="020B0604020202020204" pitchFamily="34" charset="0"/>
              </a:rPr>
              <a:t>dpi</a:t>
            </a:r>
            <a:r>
              <a:rPr lang="pl-PL" dirty="0">
                <a:latin typeface="Arial" panose="020B0604020202020204" pitchFamily="34" charset="0"/>
              </a:rPr>
              <a:t> w formacie .jpg. Przyjmijmy założenie że na 1 obszar badawczy 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latin typeface="Arial" panose="020B0604020202020204" pitchFamily="34" charset="0"/>
              </a:rPr>
              <a:t>przeznaczamy 4-5 stron A4 włącznie z rysunkami, tabelami, itp. 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55" y="3356253"/>
            <a:ext cx="4705002" cy="340199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267" y="3458096"/>
            <a:ext cx="6080990" cy="330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8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61062" y="2382560"/>
            <a:ext cx="68829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977893" y="409987"/>
            <a:ext cx="110804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Organizowane „on </a:t>
            </a:r>
            <a:r>
              <a:rPr lang="pl-PL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pl-PL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spotkania w szeroko pojętym obszarze tematycznym obróbki plastycznej i odlewnictwa oraz zagadnień z nimi związanych (inżynieria materiałowa, zagadnienia kontaktowe), w formie pojedynczej prezentacji „typu konferencyjnego” w języku polskim oraz następującej po niej dyskusji</a:t>
            </a:r>
          </a:p>
        </p:txBody>
      </p:sp>
      <p:sp>
        <p:nvSpPr>
          <p:cNvPr id="6" name="Prostokąt 5"/>
          <p:cNvSpPr/>
          <p:nvPr/>
        </p:nvSpPr>
        <p:spPr>
          <a:xfrm>
            <a:off x="977893" y="1527250"/>
            <a:ext cx="1060149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odpowiedzialna za seminarium dr hab. inż. Wojciech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Presz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prof. Politechniki Warszawskiej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https://www.wip.pw.edu.pl/zopio/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Zakład Obróbki Plastycznej i Odlewnictwa -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wojciech.presz@pw.edu.pl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ramach sekcji odbyły się seminaria</a:t>
            </a: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inż. Mateusz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Skwarski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temat „Metodyka tłoczenia na gorąco słupka B z wysoko wytrzymałego stopu aluminium serii 7xxx”.</a:t>
            </a:r>
          </a:p>
          <a:p>
            <a:pPr lvl="0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inż. Mateusz Sitko ‘Wydajny obliczeniowo model automatów komórkowych do symulacji rekrystalizacji statycznej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lvl="0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inż. Paweł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Widomski „Wpływ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warstw hybrydowych na trwałość narzędzi w procesach kucia na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gorąco”.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123920" y="53584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Spotkania</a:t>
            </a:r>
          </a:p>
        </p:txBody>
      </p:sp>
    </p:spTree>
    <p:extLst>
      <p:ext uri="{BB962C8B-B14F-4D97-AF65-F5344CB8AC3E}">
        <p14:creationId xmlns:p14="http://schemas.microsoft.com/office/powerpoint/2010/main" val="386032824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1492</TotalTime>
  <Words>1194</Words>
  <Application>Microsoft Office PowerPoint</Application>
  <PresentationFormat>Panoramiczny</PresentationFormat>
  <Paragraphs>93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Franklin Gothic Book</vt:lpstr>
      <vt:lpstr>Symbol</vt:lpstr>
      <vt:lpstr>Times New Roman</vt:lpstr>
      <vt:lpstr>Crop</vt:lpstr>
      <vt:lpstr>Sekcja Procesów Technologicznych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zbigniew.gronostajski@pwr.edu.pl</dc:creator>
  <cp:lastModifiedBy>zbigniew.gronostajski@pwr.edu.pl</cp:lastModifiedBy>
  <cp:revision>70</cp:revision>
  <dcterms:created xsi:type="dcterms:W3CDTF">2021-03-22T14:44:36Z</dcterms:created>
  <dcterms:modified xsi:type="dcterms:W3CDTF">2021-12-08T21:52:44Z</dcterms:modified>
</cp:coreProperties>
</file>