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0" r:id="rId8"/>
    <p:sldId id="261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01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.gontarz@pollub.pl" TargetMode="External"/><Relationship Id="rId2" Type="http://schemas.openxmlformats.org/officeDocument/2006/relationships/hyperlink" Target="mailto:kawalec@agh.edu.p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.pw.edu.pl/zopi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80160" y="1347879"/>
            <a:ext cx="8971258" cy="2098226"/>
          </a:xfrm>
        </p:spPr>
        <p:txBody>
          <a:bodyPr/>
          <a:lstStyle/>
          <a:p>
            <a:r>
              <a:rPr lang="pl-PL" b="1" dirty="0"/>
              <a:t>Sekcja Procesów Technologicznych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587732" y="3604046"/>
            <a:ext cx="94183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Głównym obszarem zainteresowania Sekcji jest szeroko pojęty obszar przetwarzania materiałów metalowych. Obejmuje wszystkie technologie w trakcie, których dochodzi do zmiany kształtów oraz właściwości fizycznych lub chemicznych poszczególnych elementów, z uwzględnieniem odziaływania ciepłem. Procesy technologiczne razem z czynnościami pomocniczymi stanowią proces produkcyjny, w wyniku którego otrzymywany jest finalny produkt, dlatego Sekcja będzie kładła mocny nacisk na współpracę z przemysłem.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7868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Dziękuję za uwagę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366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600" y="403412"/>
            <a:ext cx="9601200" cy="5463988"/>
          </a:xfrm>
        </p:spPr>
        <p:txBody>
          <a:bodyPr>
            <a:normAutofit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Komitet Inżynierii Materiałowej i Metalurgii PAN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powołany został w 2019 roku w wyniku połączenia Komitetu Nauki o Materiałach oraz Komitetu Metalurgii.</a:t>
            </a:r>
          </a:p>
          <a:p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Przewodniczący Komitetu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Prof. dr hab. inż. Paweł Zięba (IMIM PAN)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członek korespondent PAN</a:t>
            </a:r>
          </a:p>
          <a:p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Przewodniczący Komitetu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inż. Jerzy J. Sobczak, dr h.c. (AGH)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</a:p>
          <a:p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Przewodniczący Komitetu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inż. Jarosław Mizera (Politechnika Warszawska)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Sekcja Metalurgiczna , Prof. dr hab. inż. Mirosław </a:t>
            </a:r>
            <a:r>
              <a:rPr lang="pl-PL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Karbowniczek</a:t>
            </a:r>
            <a:endParaRPr lang="pl-PL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Sekcja Procesów Technologicznych, Prof. dr hab. inż. Zbigniew Gronostajski</a:t>
            </a: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Sekcja Materiałów Metalowych, Prof. dr hab. inż. Tadeusz Kulik</a:t>
            </a: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Sekcja Materiałów Niemetalowych, Prof. dr hab. inż. dr h.c. Andrzej </a:t>
            </a:r>
            <a:r>
              <a:rPr lang="pl-PL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Błędzki</a:t>
            </a:r>
            <a:endParaRPr lang="pl-PL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Sekcja Badań, Charakterystyki Struktury i Właściwości Materiałów, Prof. dr hab. Marek Faryna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8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16" y="924573"/>
            <a:ext cx="5301442" cy="5604382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3408218" y="307571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osobowy sekcji 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6558742" y="2028305"/>
            <a:ext cx="52702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Akademia Górniczo-Hutnicza - 10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Sieć Badawcza Łukasiewicz - 7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Śląska - 5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Metalurgii i Inżynierii Materiałowej PAN  - 4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Warszawska - 4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Lubelska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Rzeszowska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Wrocławska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Ferro-Term Sp. z o.o.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Częstochowska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Podstawowych Problemów Techniki PAN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Krakowska - 1 </a:t>
            </a:r>
          </a:p>
        </p:txBody>
      </p:sp>
    </p:spTree>
    <p:extLst>
      <p:ext uri="{BB962C8B-B14F-4D97-AF65-F5344CB8AC3E}">
        <p14:creationId xmlns:p14="http://schemas.microsoft.com/office/powerpoint/2010/main" val="32381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5567656" y="1083734"/>
            <a:ext cx="868125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odlewnictwa – prof. Marcin Górny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przeróbki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plastycznej – prof. Łukasz Madej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48118" y="329916"/>
            <a:ext cx="8324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Sekcji Procesów Technologicznych działają zespoły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048118" y="3151413"/>
            <a:ext cx="4447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Strona internetowa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www.sppp.agh.edu.pl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78B8C5A-A469-4EA3-8860-301256793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429" y="2083291"/>
            <a:ext cx="5845061" cy="446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6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322236" y="-124691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Działalność naukowa</a:t>
            </a:r>
          </a:p>
        </p:txBody>
      </p:sp>
      <p:sp>
        <p:nvSpPr>
          <p:cNvPr id="5" name="Prostokąt 4"/>
          <p:cNvSpPr/>
          <p:nvPr/>
        </p:nvSpPr>
        <p:spPr>
          <a:xfrm>
            <a:off x="858444" y="195658"/>
            <a:ext cx="106679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Nagroda Sekcji Procesów Technologicznych za wyróżniającą się rozprawę doktorską związaną z rozwojem szeroko pojętych procesów technologicznych. </a:t>
            </a:r>
          </a:p>
          <a:p>
            <a:r>
              <a:rPr lang="pl-PL" sz="1600" b="1" dirty="0"/>
              <a:t>Wnioski z obszaru technologii odlewniczych oceniane są przez Komisję w składzie:</a:t>
            </a:r>
            <a:endParaRPr lang="pl-PL" sz="1600" dirty="0"/>
          </a:p>
          <a:p>
            <a:pPr lvl="0"/>
            <a:r>
              <a:rPr lang="pl-PL" sz="1600" b="1" dirty="0"/>
              <a:t>Dr hab. inż. Magdalena </a:t>
            </a:r>
            <a:r>
              <a:rPr lang="pl-PL" sz="1600" b="1" dirty="0" smtClean="0"/>
              <a:t>Kawalec, prof. </a:t>
            </a:r>
            <a:r>
              <a:rPr lang="pl-PL" sz="1600" b="1" dirty="0"/>
              <a:t>– Akademia Górniczo-Hutnicza – przewodnicząca – </a:t>
            </a:r>
            <a:r>
              <a:rPr lang="pl-PL" sz="1600" b="1" u="sng" dirty="0">
                <a:hlinkClick r:id="rId2"/>
              </a:rPr>
              <a:t>kawalec@agh.edu.pl</a:t>
            </a:r>
            <a:r>
              <a:rPr lang="pl-PL" sz="1600" b="1" dirty="0"/>
              <a:t>,</a:t>
            </a:r>
            <a:endParaRPr lang="pl-PL" sz="1600" dirty="0"/>
          </a:p>
          <a:p>
            <a:pPr lvl="0"/>
            <a:r>
              <a:rPr lang="pl-PL" sz="1600" dirty="0"/>
              <a:t>Prof. dr hab. inż. Mirosław Cholewa – Politechnika Śląska,</a:t>
            </a:r>
          </a:p>
          <a:p>
            <a:pPr lvl="0"/>
            <a:r>
              <a:rPr lang="pl-PL" sz="1600" dirty="0"/>
              <a:t>Prof. dr hab. inż. Bogdan Garbarz – Sieć Badawcza Łukasiewicz – Instytut Metalurgii Żelaza,</a:t>
            </a:r>
          </a:p>
          <a:p>
            <a:pPr lvl="0"/>
            <a:r>
              <a:rPr lang="pl-PL" sz="1600" dirty="0"/>
              <a:t>Prof. dr hab. inż. Sebastian Mróz – Politechnika Częstochowska,</a:t>
            </a:r>
          </a:p>
          <a:p>
            <a:pPr lvl="0"/>
            <a:r>
              <a:rPr lang="pl-PL" sz="1600" dirty="0"/>
              <a:t>Prof. dr hab. inż. Jerzy Sobczak – Akademia Górniczo-Hutnicza,</a:t>
            </a:r>
          </a:p>
          <a:p>
            <a:pPr lvl="0"/>
            <a:r>
              <a:rPr lang="pl-PL" sz="1600" dirty="0"/>
              <a:t>Dr hab. inż. Dawid </a:t>
            </a:r>
            <a:r>
              <a:rPr lang="pl-PL" sz="1600" dirty="0" smtClean="0"/>
              <a:t>Myszka, prof.</a:t>
            </a:r>
            <a:r>
              <a:rPr lang="pl-PL" sz="1600" dirty="0"/>
              <a:t> – Politechnika Warszawska,</a:t>
            </a:r>
          </a:p>
          <a:p>
            <a:pPr lvl="0"/>
            <a:r>
              <a:rPr lang="pl-PL" sz="1600" dirty="0"/>
              <a:t>Dr hab. inż. Zenon </a:t>
            </a:r>
            <a:r>
              <a:rPr lang="pl-PL" sz="1600" dirty="0" err="1" smtClean="0"/>
              <a:t>Pirowski</a:t>
            </a:r>
            <a:r>
              <a:rPr lang="pl-PL" sz="1600" dirty="0" smtClean="0"/>
              <a:t>, prof.</a:t>
            </a:r>
            <a:r>
              <a:rPr lang="pl-PL" sz="1600" dirty="0"/>
              <a:t> – Sieć Badawcza Łukasiewicz – Krakowski Instytut Technologiczny.</a:t>
            </a:r>
          </a:p>
          <a:p>
            <a:endParaRPr lang="pl-PL" sz="1600" b="1" dirty="0" smtClean="0"/>
          </a:p>
          <a:p>
            <a:r>
              <a:rPr lang="pl-PL" sz="1600" b="1" dirty="0" smtClean="0"/>
              <a:t>Wnioski </a:t>
            </a:r>
            <a:r>
              <a:rPr lang="pl-PL" sz="1600" b="1" dirty="0"/>
              <a:t>z obszaru technologii przeróbki plastycznej metali oceniane są przez Komisję w składzie:</a:t>
            </a:r>
            <a:endParaRPr lang="pl-PL" sz="1600" dirty="0"/>
          </a:p>
          <a:p>
            <a:pPr lvl="0"/>
            <a:r>
              <a:rPr lang="pl-PL" sz="1600" b="1" dirty="0"/>
              <a:t>Prof. dr hab. inż. Andrzej Gontarz – Politechnika Lubelska – przewodniczący – </a:t>
            </a:r>
            <a:r>
              <a:rPr lang="pl-PL" sz="1600" b="1" u="sng" dirty="0">
                <a:hlinkClick r:id="rId3"/>
              </a:rPr>
              <a:t>a.gontarz@pollub.pl</a:t>
            </a:r>
            <a:r>
              <a:rPr lang="pl-PL" sz="1600" b="1" dirty="0"/>
              <a:t>,</a:t>
            </a:r>
            <a:endParaRPr lang="pl-PL" sz="1600" dirty="0"/>
          </a:p>
          <a:p>
            <a:pPr lvl="0"/>
            <a:r>
              <a:rPr lang="pl-PL" sz="1600" dirty="0"/>
              <a:t>Prof. dr hab. inż. Adam Grajcar – Politechnika Śląska,</a:t>
            </a:r>
          </a:p>
          <a:p>
            <a:pPr lvl="0"/>
            <a:r>
              <a:rPr lang="pl-PL" sz="1600" dirty="0"/>
              <a:t>Prof. dr hab. inż. Sebastian Mróz – Politechnika Częstochowska,</a:t>
            </a:r>
          </a:p>
          <a:p>
            <a:pPr lvl="0"/>
            <a:r>
              <a:rPr lang="pl-PL" sz="1600" dirty="0"/>
              <a:t>Prof. dr hab. inż. Henryk Paul – Instytut Metalurgii i Inżynierii Materiałowej PAN,</a:t>
            </a:r>
          </a:p>
          <a:p>
            <a:pPr lvl="0"/>
            <a:r>
              <a:rPr lang="pl-PL" sz="1600" dirty="0"/>
              <a:t>Dr hab. inż. Wacław </a:t>
            </a:r>
            <a:r>
              <a:rPr lang="pl-PL" sz="1600" dirty="0" smtClean="0"/>
              <a:t>Muzykiewicz, prof. </a:t>
            </a:r>
            <a:r>
              <a:rPr lang="pl-PL" sz="1600" dirty="0"/>
              <a:t>– Akademia Górniczo-Hutnicza,</a:t>
            </a:r>
          </a:p>
          <a:p>
            <a:pPr lvl="0"/>
            <a:r>
              <a:rPr lang="pl-PL" sz="1600" dirty="0"/>
              <a:t>Dr hab. inż. Wojciech </a:t>
            </a:r>
            <a:r>
              <a:rPr lang="pl-PL" sz="1600" dirty="0" err="1" smtClean="0"/>
              <a:t>Presz</a:t>
            </a:r>
            <a:r>
              <a:rPr lang="pl-PL" sz="1600" dirty="0" smtClean="0"/>
              <a:t>, prof. </a:t>
            </a:r>
            <a:r>
              <a:rPr lang="pl-PL" sz="1600" dirty="0"/>
              <a:t>– Politechnika Warszawska,</a:t>
            </a:r>
          </a:p>
          <a:p>
            <a:pPr lvl="0"/>
            <a:r>
              <a:rPr lang="pl-PL" sz="1600" dirty="0"/>
              <a:t>Dr inż. Jacek Borowski – Instytut Obróbki Plastycznej.</a:t>
            </a:r>
          </a:p>
          <a:p>
            <a:r>
              <a:rPr lang="pl-PL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  <a:r>
              <a:rPr lang="pl-PL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Prace powinny </a:t>
            </a:r>
            <a:r>
              <a:rPr lang="pl-PL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być przesłane</a:t>
            </a:r>
            <a:r>
              <a:rPr lang="pl-PL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przewodniczących zespołów do dnia 31 lipca.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Komisja powinna ocenić wnioski do 30 września. 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Nagrodzone doktoraty uzyskują: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Dyplom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Możliwość wygłoszenia </a:t>
            </a:r>
            <a:r>
              <a:rPr lang="pl-PL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referatu wprowadzającego </a:t>
            </a: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Konferencji Metalurgii 20-22 października 2021 roku w Bukowinie Tatrzańskiej (może udałoby się uzyskać dla nich zwolnienie z opłaty konferencyjnej). </a:t>
            </a:r>
          </a:p>
          <a:p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2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84803" y="3086618"/>
            <a:ext cx="10972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Obecnie w przygotowaniu:</a:t>
            </a:r>
          </a:p>
          <a:p>
            <a:pPr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metallic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materials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aktualny opiekun dr hab. inż. Krzysztof Muszka, prof. AGH.</a:t>
            </a:r>
          </a:p>
          <a:p>
            <a:pPr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Strukturalne aspekty kształtowania materiałów w procesach przeróbki plastycznej – aktualny opiekun dr hab. inż. Magdalena Jabłońska, prof. PŚ.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84803" y="506999"/>
            <a:ext cx="1097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Opracowanie a</a:t>
            </a:r>
            <a:r>
              <a:rPr lang="en-AU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rtykuł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ów</a:t>
            </a:r>
            <a:r>
              <a:rPr lang="en-A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przeglądow</a:t>
            </a:r>
            <a:r>
              <a:rPr lang="pl-PL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ych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integrujących </a:t>
            </a:r>
            <a:r>
              <a:rPr lang="pl-PL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śrowowisko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A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Członkowie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Sekcji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Redaktorami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Naczelnymi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międzynarodowych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czasopism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naukowych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m.in. Archives of Civil and Mechanical Engineering, Computer Methods in Materials Science, Archives of Foundry Engineering, Materials Science Poland.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333645" y="39629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Działalność naukowa</a:t>
            </a:r>
          </a:p>
        </p:txBody>
      </p:sp>
      <p:sp>
        <p:nvSpPr>
          <p:cNvPr id="7" name="Prostokąt 6"/>
          <p:cNvSpPr/>
          <p:nvPr/>
        </p:nvSpPr>
        <p:spPr>
          <a:xfrm>
            <a:off x="859579" y="4833160"/>
            <a:ext cx="113324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publikacji przeglądowych Sekcji: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Interdyscyplinarne artykuły.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Integracja różnych ośrodków ale 8 osób maksymalnie.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artykuły rocznie, jeżeli jest więcej propozycji na podstawie prezentacji sekcja dokonuje wyboru 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spotkaniach sekcji (zespołów) po pół roku od rozpoczęcia przygotowania powinien być omówiony postęp artykułów.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rok na przygotowanie i wydanie publikacji. </a:t>
            </a:r>
          </a:p>
        </p:txBody>
      </p:sp>
      <p:sp>
        <p:nvSpPr>
          <p:cNvPr id="9" name="Prostokąt 8"/>
          <p:cNvSpPr/>
          <p:nvPr/>
        </p:nvSpPr>
        <p:spPr>
          <a:xfrm>
            <a:off x="3464653" y="1586116"/>
            <a:ext cx="8727347" cy="132343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Dotychczas wydana publikacja:</a:t>
            </a:r>
          </a:p>
          <a:p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metal forming, </a:t>
            </a:r>
            <a:r>
              <a:rPr lang="en-A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Archives of Civil and Mechanical Engineering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2019, (cytowany 35 razy) Z. Gronostajski, Z. Pater, L. Madej, A. Gontarz, L. Lisiecki, A. Łukaszek Sołek, J. Łuksza, S. Mróz, Z. 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Muskalski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W. Muzykiewicz, M. Pietrzyk, R.E. Śliwa, J. Tomczak, S. 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Wiewiórowska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Winiarski, J. Zasadziński, S. Ziółkiewicz.</a:t>
            </a:r>
          </a:p>
        </p:txBody>
      </p:sp>
    </p:spTree>
    <p:extLst>
      <p:ext uri="{BB962C8B-B14F-4D97-AF65-F5344CB8AC3E}">
        <p14:creationId xmlns:p14="http://schemas.microsoft.com/office/powerpoint/2010/main" val="123082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61062" y="2382560"/>
            <a:ext cx="6882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977893" y="409987"/>
            <a:ext cx="11080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Organizowane „on </a:t>
            </a:r>
            <a:r>
              <a:rPr lang="pl-PL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spotkania w szeroko pojętym obszarze tematycznym obróbki plastycznej i odlewnictwa oraz zagadnień z nimi związanych (inżynieria materiałowa, zagadnienia kontaktowe), w formie pojedynczej prezentacji „typu konferencyjnego” w języku polskim oraz następującej po niej dyskusji</a:t>
            </a:r>
          </a:p>
        </p:txBody>
      </p:sp>
      <p:sp>
        <p:nvSpPr>
          <p:cNvPr id="6" name="Prostokąt 5"/>
          <p:cNvSpPr/>
          <p:nvPr/>
        </p:nvSpPr>
        <p:spPr>
          <a:xfrm>
            <a:off x="977893" y="1527250"/>
            <a:ext cx="106014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odpowiedzialna za seminarium dr hab. inż. Wojciech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Presz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prof. Politechniki Warszawskiej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https://www.wip.pw.edu.pl/zopio/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Zakład Obróbki Plastycznej i Odlewnictwa - wojciech.presz@pw.edu.pl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23920" y="5358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Spotkania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1564946" y="2991649"/>
            <a:ext cx="987998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robimy wspólne seminaria obu zespołów? (raz w roku?)</a:t>
            </a:r>
          </a:p>
          <a:p>
            <a:pPr marL="0" indent="0">
              <a:buNone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względu na położenie geograficzne i dojazd najlepiej Kraków – (Katowice, Częstochowa).</a:t>
            </a:r>
          </a:p>
          <a:p>
            <a:pPr marL="0" indent="0">
              <a:buNone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trakcie spotkania zalecane jest zorganizowanie zwiedzania danej jednostki.</a:t>
            </a:r>
          </a:p>
          <a:p>
            <a:pPr marL="0" indent="0">
              <a:buNone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Trzy referaty osób zaproszonych na spotkanie: </a:t>
            </a:r>
          </a:p>
          <a:p>
            <a:pPr marL="514350" indent="-514350">
              <a:buAutoNum type="arabicPeriod"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z zagranicy </a:t>
            </a:r>
          </a:p>
          <a:p>
            <a:pPr marL="514350" indent="-514350">
              <a:buAutoNum type="arabicPeriod"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z Polski – jednostka goszcząca</a:t>
            </a:r>
          </a:p>
          <a:p>
            <a:pPr marL="514350" indent="-514350">
              <a:buAutoNum type="arabicPeriod"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Referat z przemysłu </a:t>
            </a:r>
          </a:p>
          <a:p>
            <a:pPr marL="514350" indent="-514350">
              <a:buAutoNum type="arabicPeriod"/>
              <a:defRPr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Dyskusja</a:t>
            </a:r>
          </a:p>
          <a:p>
            <a:pPr marL="0" indent="0">
              <a:buNone/>
            </a:pP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CBB8D9A-7387-40C6-BA09-187A88593218}"/>
              </a:ext>
            </a:extLst>
          </p:cNvPr>
          <p:cNvSpPr txBox="1"/>
          <p:nvPr/>
        </p:nvSpPr>
        <p:spPr>
          <a:xfrm>
            <a:off x="964734" y="2515973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Cykliczne „stacjonarne” spotkania Sekcji: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32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42408" y="541943"/>
            <a:ext cx="1079312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ogólne: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Sekcja ściśle współpracuje z przedstawicielami polskiego przemysłu przetwórstwa metali m.in. ze Związkiem Kuźni Polskich – zkp.pl,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Sekcja ściśle współpracuje ze stowarzyszeniami n-t., m.in. ze Stowarzyszeniem Technicznym Odlewników Polskich - https://stowarzyszenie-stop.pl/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Sekcji powołane zostało Centrum Nowych Technologii Komputerowych Metalurgii i Inżynierii Materiałowej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CeKoMat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 www.cekomat.agh.edu.pl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Sekcja poprzez zaangażowanie swoich członków współpracuje z międzynarodowymi organizacjami m.in.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CIRP – The International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Engineering, www.cirp.net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ESAFORM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Scientific Association for material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FORMing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www.esaform.org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 Sekcji:</a:t>
            </a:r>
          </a:p>
          <a:p>
            <a:pPr marL="285750" indent="-285750">
              <a:buFontTx/>
              <a:buChar char="-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Integracja środowiska zajmującego się procesami technologicznymi.</a:t>
            </a:r>
          </a:p>
          <a:p>
            <a:pPr marL="285750" indent="-285750">
              <a:buFontTx/>
              <a:buChar char="-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Wzmocnienie współpracy nauki i przemysłu, przekonanie przemysłu, że jednostki naukowe mogą być pomocne w jego rozwoju.</a:t>
            </a:r>
          </a:p>
          <a:p>
            <a:pPr marL="285750" indent="-285750">
              <a:buFontTx/>
              <a:buChar char="-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Utrzymywanie aktualnej bazy danych konferencji tematycznie związanych z pracami sekcji - uzupełnianie informacji o konferencjach na stronie internetowej – element integrujący środowisko. </a:t>
            </a:r>
          </a:p>
          <a:p>
            <a:pPr marL="285750" indent="-285750">
              <a:buFontTx/>
              <a:buChar char="-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rgbClr val="10A0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28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87484" y="570453"/>
            <a:ext cx="773914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do dyskusji</a:t>
            </a: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Należy 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powołać komisję maksymalnie 6 osób dla poszczególnych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zespołów do oceny prac doktorskich </a:t>
            </a:r>
          </a:p>
          <a:p>
            <a:pPr lvl="2"/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przeróbki plastycznej – Prof. A. Gontarz –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6- 7 osób 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odlewnictwa  – …………… -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6 - 7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osób</a:t>
            </a: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</a:t>
            </a:r>
          </a:p>
          <a:p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Prace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powinny spłynąć do przewodniczących zespołów do dnia 31 lipca.</a:t>
            </a:r>
          </a:p>
          <a:p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Komisja powinna ocenić wnioski do 30 września. </a:t>
            </a:r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</a:t>
            </a:r>
            <a:r>
              <a:rPr lang="en-AU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rtykuł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AU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przeglądo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Propozycje – na kiedy, na konferencję Metalurgii czy wcześniej i zdalnie zrobimy spotkanie i wybierzemy </a:t>
            </a:r>
          </a:p>
          <a:p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Jak często spotkania ?</a:t>
            </a: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 w roku całej sekcji</a:t>
            </a: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 w roku zespołów  </a:t>
            </a:r>
          </a:p>
          <a:p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Seminaria prowadzone przez PW ? Jak tak to jak często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8476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1320</TotalTime>
  <Words>1283</Words>
  <Application>Microsoft Office PowerPoint</Application>
  <PresentationFormat>Panoramiczny</PresentationFormat>
  <Paragraphs>111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Symbol</vt:lpstr>
      <vt:lpstr>Times New Roman</vt:lpstr>
      <vt:lpstr>Crop</vt:lpstr>
      <vt:lpstr>Sekcja Procesów Technologicznych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zbigniew.gronostajski@pwr.edu.pl</dc:creator>
  <cp:lastModifiedBy>zbigniew.gronostajski@pwr.edu.pl</cp:lastModifiedBy>
  <cp:revision>53</cp:revision>
  <dcterms:created xsi:type="dcterms:W3CDTF">2021-03-22T14:44:36Z</dcterms:created>
  <dcterms:modified xsi:type="dcterms:W3CDTF">2021-05-14T12:01:19Z</dcterms:modified>
</cp:coreProperties>
</file>